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16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971CC53-F45D-4878-8A2F-92FC588DD049}" type="datetimeFigureOut">
              <a:rPr lang="ru-RU"/>
              <a:pPr>
                <a:defRPr/>
              </a:pPr>
              <a:t>18.11.2015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71AF99-17C4-479B-BB5B-3D265C1EC830}" type="slidenum">
              <a:rPr lang="ru-RU"/>
              <a:pPr>
                <a:defRPr/>
              </a:pPr>
              <a:t>‹#›</a:t>
            </a:fld>
            <a:endParaRPr lang="ru-RU"/>
          </a:p>
        </p:txBody>
      </p:sp>
    </p:spTree>
    <p:extLst>
      <p:ext uri="{BB962C8B-B14F-4D97-AF65-F5344CB8AC3E}">
        <p14:creationId xmlns:p14="http://schemas.microsoft.com/office/powerpoint/2010/main" xmlns="" val="26083463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22AFFC7-DEB3-444E-BA08-CAEB81EF16BE}" type="datetimeFigureOut">
              <a:rPr lang="ru-RU"/>
              <a:pPr>
                <a:defRPr/>
              </a:pPr>
              <a:t>18.11.2015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F89C10-EFD5-4B1B-8B0F-A47D2F2C0064}" type="slidenum">
              <a:rPr lang="ru-RU"/>
              <a:pPr>
                <a:defRPr/>
              </a:pPr>
              <a:t>‹#›</a:t>
            </a:fld>
            <a:endParaRPr lang="ru-RU"/>
          </a:p>
        </p:txBody>
      </p:sp>
    </p:spTree>
    <p:extLst>
      <p:ext uri="{BB962C8B-B14F-4D97-AF65-F5344CB8AC3E}">
        <p14:creationId xmlns:p14="http://schemas.microsoft.com/office/powerpoint/2010/main" xmlns="" val="179003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5C38D9A-394F-452B-A877-2AE1D76DC9F8}" type="datetimeFigureOut">
              <a:rPr lang="ru-RU"/>
              <a:pPr>
                <a:defRPr/>
              </a:pPr>
              <a:t>18.11.2015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88BDDE-E6BE-4BC9-9DBF-A9C284AFC865}" type="slidenum">
              <a:rPr lang="ru-RU"/>
              <a:pPr>
                <a:defRPr/>
              </a:pPr>
              <a:t>‹#›</a:t>
            </a:fld>
            <a:endParaRPr lang="ru-RU"/>
          </a:p>
        </p:txBody>
      </p:sp>
    </p:spTree>
    <p:extLst>
      <p:ext uri="{BB962C8B-B14F-4D97-AF65-F5344CB8AC3E}">
        <p14:creationId xmlns:p14="http://schemas.microsoft.com/office/powerpoint/2010/main" xmlns="" val="347176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1047295-9123-4529-8895-06DFE9D6F8B4}" type="datetimeFigureOut">
              <a:rPr lang="ru-RU"/>
              <a:pPr>
                <a:defRPr/>
              </a:pPr>
              <a:t>18.11.2015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CC2ECC-6328-4ED5-A131-193951A2FCE4}" type="slidenum">
              <a:rPr lang="ru-RU"/>
              <a:pPr>
                <a:defRPr/>
              </a:pPr>
              <a:t>‹#›</a:t>
            </a:fld>
            <a:endParaRPr lang="ru-RU"/>
          </a:p>
        </p:txBody>
      </p:sp>
    </p:spTree>
    <p:extLst>
      <p:ext uri="{BB962C8B-B14F-4D97-AF65-F5344CB8AC3E}">
        <p14:creationId xmlns:p14="http://schemas.microsoft.com/office/powerpoint/2010/main" xmlns="" val="16060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0DC73EB-A209-4322-82D4-5332CDCFD76E}" type="datetimeFigureOut">
              <a:rPr lang="ru-RU"/>
              <a:pPr>
                <a:defRPr/>
              </a:pPr>
              <a:t>18.11.2015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1D6D174-0C81-4B4E-9616-0C571C7385D0}" type="slidenum">
              <a:rPr lang="ru-RU"/>
              <a:pPr>
                <a:defRPr/>
              </a:pPr>
              <a:t>‹#›</a:t>
            </a:fld>
            <a:endParaRPr lang="ru-RU"/>
          </a:p>
        </p:txBody>
      </p:sp>
    </p:spTree>
    <p:extLst>
      <p:ext uri="{BB962C8B-B14F-4D97-AF65-F5344CB8AC3E}">
        <p14:creationId xmlns:p14="http://schemas.microsoft.com/office/powerpoint/2010/main" xmlns="" val="1893324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6ACE2FF-0959-48F9-A58A-70F2C17475B1}" type="datetimeFigureOut">
              <a:rPr lang="ru-RU"/>
              <a:pPr>
                <a:defRPr/>
              </a:pPr>
              <a:t>18.11.2015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D1C5431-4C16-4D9E-838B-9B406DE93E5E}" type="slidenum">
              <a:rPr lang="ru-RU"/>
              <a:pPr>
                <a:defRPr/>
              </a:pPr>
              <a:t>‹#›</a:t>
            </a:fld>
            <a:endParaRPr lang="ru-RU"/>
          </a:p>
        </p:txBody>
      </p:sp>
    </p:spTree>
    <p:extLst>
      <p:ext uri="{BB962C8B-B14F-4D97-AF65-F5344CB8AC3E}">
        <p14:creationId xmlns:p14="http://schemas.microsoft.com/office/powerpoint/2010/main" xmlns="" val="5399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00981E4-2246-45D7-8551-53594AAF261C}" type="datetimeFigureOut">
              <a:rPr lang="ru-RU"/>
              <a:pPr>
                <a:defRPr/>
              </a:pPr>
              <a:t>18.11.2015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525FD53-CEBA-4486-B198-1A779E713287}" type="slidenum">
              <a:rPr lang="ru-RU"/>
              <a:pPr>
                <a:defRPr/>
              </a:pPr>
              <a:t>‹#›</a:t>
            </a:fld>
            <a:endParaRPr lang="ru-RU"/>
          </a:p>
        </p:txBody>
      </p:sp>
    </p:spTree>
    <p:extLst>
      <p:ext uri="{BB962C8B-B14F-4D97-AF65-F5344CB8AC3E}">
        <p14:creationId xmlns:p14="http://schemas.microsoft.com/office/powerpoint/2010/main" xmlns="" val="92273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BD13142-B39B-4D41-B453-C3EF9BA18472}" type="datetimeFigureOut">
              <a:rPr lang="ru-RU"/>
              <a:pPr>
                <a:defRPr/>
              </a:pPr>
              <a:t>18.11.2015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8E75A81-215A-4536-AD05-5DB256ED04F9}" type="slidenum">
              <a:rPr lang="ru-RU"/>
              <a:pPr>
                <a:defRPr/>
              </a:pPr>
              <a:t>‹#›</a:t>
            </a:fld>
            <a:endParaRPr lang="ru-RU"/>
          </a:p>
        </p:txBody>
      </p:sp>
    </p:spTree>
    <p:extLst>
      <p:ext uri="{BB962C8B-B14F-4D97-AF65-F5344CB8AC3E}">
        <p14:creationId xmlns:p14="http://schemas.microsoft.com/office/powerpoint/2010/main" xmlns="" val="167164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33C1F2C-2215-4CE6-81DB-5223F992CCF8}" type="datetimeFigureOut">
              <a:rPr lang="ru-RU"/>
              <a:pPr>
                <a:defRPr/>
              </a:pPr>
              <a:t>18.11.2015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9B4248E-6179-4A39-BFCE-0EC50ED0D7C1}" type="slidenum">
              <a:rPr lang="ru-RU"/>
              <a:pPr>
                <a:defRPr/>
              </a:pPr>
              <a:t>‹#›</a:t>
            </a:fld>
            <a:endParaRPr lang="ru-RU"/>
          </a:p>
        </p:txBody>
      </p:sp>
    </p:spTree>
    <p:extLst>
      <p:ext uri="{BB962C8B-B14F-4D97-AF65-F5344CB8AC3E}">
        <p14:creationId xmlns:p14="http://schemas.microsoft.com/office/powerpoint/2010/main" xmlns="" val="1866665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29E59E8-CA1D-49AC-AD80-FE1E5E4D65E9}" type="datetimeFigureOut">
              <a:rPr lang="ru-RU"/>
              <a:pPr>
                <a:defRPr/>
              </a:pPr>
              <a:t>18.11.2015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06CFE62-A388-4489-B814-56DCE994A826}" type="slidenum">
              <a:rPr lang="ru-RU"/>
              <a:pPr>
                <a:defRPr/>
              </a:pPr>
              <a:t>‹#›</a:t>
            </a:fld>
            <a:endParaRPr lang="ru-RU"/>
          </a:p>
        </p:txBody>
      </p:sp>
    </p:spTree>
    <p:extLst>
      <p:ext uri="{BB962C8B-B14F-4D97-AF65-F5344CB8AC3E}">
        <p14:creationId xmlns:p14="http://schemas.microsoft.com/office/powerpoint/2010/main" xmlns="" val="61050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B11B517-FBE5-4C5F-8B4E-E451B5A856A9}" type="datetimeFigureOut">
              <a:rPr lang="ru-RU"/>
              <a:pPr>
                <a:defRPr/>
              </a:pPr>
              <a:t>18.11.2015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B5D8083-ED25-4835-8343-D0A0DDBE112B}" type="slidenum">
              <a:rPr lang="ru-RU"/>
              <a:pPr>
                <a:defRPr/>
              </a:pPr>
              <a:t>‹#›</a:t>
            </a:fld>
            <a:endParaRPr lang="ru-RU"/>
          </a:p>
        </p:txBody>
      </p:sp>
    </p:spTree>
    <p:extLst>
      <p:ext uri="{BB962C8B-B14F-4D97-AF65-F5344CB8AC3E}">
        <p14:creationId xmlns:p14="http://schemas.microsoft.com/office/powerpoint/2010/main" xmlns="" val="182238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213CD4A-3AD3-4A45-91D2-DE072827B840}" type="datetimeFigureOut">
              <a:rPr lang="ru-RU"/>
              <a:pPr>
                <a:defRPr/>
              </a:pPr>
              <a:t>18.11.2015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3839963-72A8-481D-9107-6B50FDF75B4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827584" y="4869160"/>
            <a:ext cx="7128792" cy="936104"/>
          </a:xfrm>
        </p:spPr>
        <p:txBody>
          <a:bodyPr/>
          <a:lstStyle/>
          <a:p>
            <a:pPr lvl="0" eaLnBrk="1" hangingPunct="1">
              <a:spcBef>
                <a:spcPts val="600"/>
              </a:spcBef>
              <a:spcAft>
                <a:spcPts val="1200"/>
              </a:spcAft>
            </a:pPr>
            <a:r>
              <a:rPr lang="ru-RU" altLang="ru-RU" sz="3600" b="1" dirty="0">
                <a:solidFill>
                  <a:prstClr val="black"/>
                </a:solidFill>
                <a:latin typeface="Times New Roman" pitchFamily="18" charset="0"/>
                <a:ea typeface="+mn-ea"/>
                <a:cs typeface="Times New Roman" pitchFamily="18" charset="0"/>
              </a:rPr>
              <a:t>В помощь воспитателю </a:t>
            </a:r>
            <a:br>
              <a:rPr lang="ru-RU" altLang="ru-RU" sz="3600" b="1" dirty="0">
                <a:solidFill>
                  <a:prstClr val="black"/>
                </a:solidFill>
                <a:latin typeface="Times New Roman" pitchFamily="18" charset="0"/>
                <a:ea typeface="+mn-ea"/>
                <a:cs typeface="Times New Roman" pitchFamily="18" charset="0"/>
              </a:rPr>
            </a:br>
            <a:r>
              <a:rPr lang="ru-RU" altLang="ru-RU" sz="3600" b="1" dirty="0">
                <a:solidFill>
                  <a:prstClr val="black"/>
                </a:solidFill>
                <a:latin typeface="Times New Roman" pitchFamily="18" charset="0"/>
                <a:ea typeface="+mn-ea"/>
                <a:cs typeface="Times New Roman" pitchFamily="18" charset="0"/>
              </a:rPr>
              <a:t>для работы с детьми по ПДД</a:t>
            </a:r>
            <a:r>
              <a:rPr lang="ru-RU" altLang="ru-RU" sz="4000" b="1" dirty="0">
                <a:solidFill>
                  <a:prstClr val="black"/>
                </a:solidFill>
                <a:latin typeface="Times New Roman" pitchFamily="18" charset="0"/>
                <a:ea typeface="+mn-ea"/>
                <a:cs typeface="Times New Roman" pitchFamily="18" charset="0"/>
              </a:rPr>
              <a:t/>
            </a:r>
            <a:br>
              <a:rPr lang="ru-RU" altLang="ru-RU" sz="4000" b="1" dirty="0">
                <a:solidFill>
                  <a:prstClr val="black"/>
                </a:solidFill>
                <a:latin typeface="Times New Roman" pitchFamily="18" charset="0"/>
                <a:ea typeface="+mn-ea"/>
                <a:cs typeface="Times New Roman" pitchFamily="18" charset="0"/>
              </a:rPr>
            </a:br>
            <a:endParaRPr lang="ru-RU" sz="4000" dirty="0">
              <a:solidFill>
                <a:prstClr val="black"/>
              </a:solidFill>
              <a:latin typeface="Arial" charset="0"/>
              <a:ea typeface="+mn-ea"/>
              <a:cs typeface="+mn-cs"/>
            </a:endParaRPr>
          </a:p>
        </p:txBody>
      </p:sp>
      <p:sp>
        <p:nvSpPr>
          <p:cNvPr id="3075" name="Подзаголовок 2"/>
          <p:cNvSpPr>
            <a:spLocks noGrp="1"/>
          </p:cNvSpPr>
          <p:nvPr>
            <p:ph type="subTitle" idx="1"/>
          </p:nvPr>
        </p:nvSpPr>
        <p:spPr>
          <a:xfrm rot="10800000" flipV="1">
            <a:off x="1259628" y="5517232"/>
            <a:ext cx="6336708" cy="720080"/>
          </a:xfrm>
        </p:spPr>
        <p:txBody>
          <a:bodyPr/>
          <a:lstStyle/>
          <a:p>
            <a:pPr lvl="0" algn="r" eaLnBrk="1" hangingPunct="1">
              <a:spcBef>
                <a:spcPct val="0"/>
              </a:spcBef>
            </a:pPr>
            <a:endParaRPr lang="ru-RU" sz="1800" dirty="0">
              <a:solidFill>
                <a:prstClr val="black"/>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611188" y="981075"/>
            <a:ext cx="8424862" cy="5622925"/>
          </a:xfrm>
          <a:prstGeom prst="rect">
            <a:avLst/>
          </a:prstGeom>
        </p:spPr>
        <p:txBody>
          <a:bodyPr>
            <a:spAutoFit/>
          </a:bodyPr>
          <a:lstStyle/>
          <a:p>
            <a:pPr marL="342900" indent="-342900" algn="ctr">
              <a:spcBef>
                <a:spcPct val="20000"/>
              </a:spcBef>
              <a:defRPr/>
            </a:pPr>
            <a:r>
              <a:rPr lang="ru-RU" sz="1400" b="1" dirty="0">
                <a:solidFill>
                  <a:prstClr val="black"/>
                </a:solidFill>
                <a:latin typeface="Times New Roman" pitchFamily="18" charset="0"/>
                <a:cs typeface="Times New Roman" pitchFamily="18" charset="0"/>
              </a:rPr>
              <a:t>Содержание уголков безопасности дорожного движения в группах</a:t>
            </a:r>
            <a:endParaRPr lang="ru-RU" sz="1400" dirty="0">
              <a:solidFill>
                <a:prstClr val="black"/>
              </a:solidFill>
              <a:latin typeface="Times New Roman" pitchFamily="18" charset="0"/>
              <a:cs typeface="Times New Roman" pitchFamily="18" charset="0"/>
            </a:endParaRPr>
          </a:p>
          <a:p>
            <a:pPr>
              <a:spcBef>
                <a:spcPct val="20000"/>
              </a:spcBef>
              <a:defRPr/>
            </a:pPr>
            <a:r>
              <a:rPr lang="ru-RU" sz="1100" b="1" dirty="0">
                <a:solidFill>
                  <a:prstClr val="black"/>
                </a:solidFill>
                <a:latin typeface="Times New Roman" pitchFamily="18" charset="0"/>
                <a:cs typeface="Times New Roman" pitchFamily="18" charset="0"/>
              </a:rPr>
              <a:t> </a:t>
            </a:r>
            <a:endParaRPr lang="ru-RU" sz="1100" dirty="0">
              <a:solidFill>
                <a:prstClr val="black"/>
              </a:solidFill>
              <a:latin typeface="Times New Roman" pitchFamily="18" charset="0"/>
              <a:cs typeface="Times New Roman" pitchFamily="18" charset="0"/>
            </a:endParaRP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Содержание уголков безопасности дорожного движения в группах должно определяться содержание занятий по изучению правил дорожного движения с той ил иной возрастной категорией детей.</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Так, в </a:t>
            </a:r>
            <a:r>
              <a:rPr lang="ru-RU" sz="1100" b="1" u="sng" dirty="0">
                <a:solidFill>
                  <a:prstClr val="black"/>
                </a:solidFill>
                <a:latin typeface="Times New Roman" pitchFamily="18" charset="0"/>
                <a:cs typeface="Times New Roman" pitchFamily="18" charset="0"/>
              </a:rPr>
              <a:t>первой младшей группе</a:t>
            </a:r>
            <a:r>
              <a:rPr lang="ru-RU" sz="1100" dirty="0">
                <a:solidFill>
                  <a:prstClr val="black"/>
                </a:solidFill>
                <a:latin typeface="Times New Roman" pitchFamily="18" charset="0"/>
                <a:cs typeface="Times New Roman" pitchFamily="18" charset="0"/>
              </a:rPr>
              <a:t> дети знакомятся с транспортными средствами: грузовым и легковым автомобилями, общественным транспортом. Определяют, из каких частей состоят машины. Обучаться различать красный и зелёный цвета. Следовательно, в игровом уголке должны быть:</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Набор транспортных средств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Иллюстрации с изображением транспортных средств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Кружки красного и зелёного цвета, макет пешеходного светофора.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Атрибуты к сюжетно-ролевой игре «Транспорт» (разноцветные рули, шапочки разных видов машин, нагрудные знаки, жилеты с изображением того или иного вида транспорта и т.д.); простейший макет улицы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Дидактические игры «Собери машину» (из 4-х частей), «Поставь машину в гараж», «Светофор».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Во </a:t>
            </a:r>
            <a:r>
              <a:rPr lang="ru-RU" sz="1100" b="1" u="sng" dirty="0">
                <a:solidFill>
                  <a:prstClr val="black"/>
                </a:solidFill>
                <a:latin typeface="Times New Roman" pitchFamily="18" charset="0"/>
                <a:cs typeface="Times New Roman" pitchFamily="18" charset="0"/>
              </a:rPr>
              <a:t>второй младшей группе</a:t>
            </a:r>
            <a:r>
              <a:rPr lang="ru-RU" sz="1100" dirty="0">
                <a:solidFill>
                  <a:prstClr val="black"/>
                </a:solidFill>
                <a:latin typeface="Times New Roman" pitchFamily="18" charset="0"/>
                <a:cs typeface="Times New Roman" pitchFamily="18" charset="0"/>
              </a:rPr>
              <a:t> дети продолжают работу по распознаванию транспортных средств, знакомятся с правилами поведения в общественном транспорте, закрепляют умение различать красный, жёлтый, зелёный цвета, знакомятся с понятиями «тротуар» и «проезжая часть». Поэтому, к предметам, имеющимся в уголке безопасности дорожного движения первой младшей группы, следует добавить:</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Картинки для игры на классификацию видов транспорта «На чём едут пассажиры», «Найти такую же картинку».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Простейший макет улицы (желательно крупный), где обозначены тротуар и проезжая часть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Макет транспортного светофора (плоскостной и объемный)..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Для ребят </a:t>
            </a:r>
            <a:r>
              <a:rPr lang="ru-RU" sz="1100" b="1" u="sng" dirty="0">
                <a:solidFill>
                  <a:prstClr val="black"/>
                </a:solidFill>
                <a:latin typeface="Times New Roman" pitchFamily="18" charset="0"/>
                <a:cs typeface="Times New Roman" pitchFamily="18" charset="0"/>
              </a:rPr>
              <a:t>средней группы</a:t>
            </a:r>
            <a:r>
              <a:rPr lang="ru-RU" sz="1100" dirty="0">
                <a:solidFill>
                  <a:prstClr val="black"/>
                </a:solidFill>
                <a:latin typeface="Times New Roman" pitchFamily="18" charset="0"/>
                <a:cs typeface="Times New Roman" pitchFamily="18" charset="0"/>
              </a:rPr>
              <a:t> новым будет разговор о пешеходном переходе и его назначении, правостороннем движении на тротуаре и проезжей части. Кроме того, дети 4-5 лет должны чётко представлять, что когда загорается зелёный сигнал светофора для пешеходов и разрешает им движение, для водителей в это время горит красный – запрещающий сигнал светофора. Когда загорается зелёный сигнал для водителей и разрешает движение автомобилей, для пешеходов вспыхивает красный сигнал. В уголке безопасности дорожного движения обязательно должен быть: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Макет светофора с переключающимися сигналами, действующий от батарейки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Дидактические игры «Найди свой цвет», «Собери светофор»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На макете улицы необходимо нанести пешеходный переход. </a:t>
            </a:r>
          </a:p>
          <a:p>
            <a:pPr marL="342900" indent="-342900">
              <a:spcBef>
                <a:spcPct val="20000"/>
              </a:spcBef>
              <a:buFont typeface="Arial" charset="0"/>
              <a:buChar char="•"/>
              <a:defRPr/>
            </a:pPr>
            <a:r>
              <a:rPr lang="ru-RU" sz="1100" dirty="0">
                <a:solidFill>
                  <a:prstClr val="black"/>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Содержимое 3"/>
          <p:cNvSpPr>
            <a:spLocks noGrp="1"/>
          </p:cNvSpPr>
          <p:nvPr>
            <p:ph idx="4294967295"/>
          </p:nvPr>
        </p:nvSpPr>
        <p:spPr>
          <a:xfrm>
            <a:off x="914400" y="1052513"/>
            <a:ext cx="8229600" cy="5286375"/>
          </a:xfrm>
        </p:spPr>
        <p:txBody>
          <a:bodyPr/>
          <a:lstStyle/>
          <a:p>
            <a:pPr eaLnBrk="1" hangingPunct="1">
              <a:buFont typeface="Arial" charset="0"/>
              <a:buNone/>
            </a:pPr>
            <a:r>
              <a:rPr lang="ru-RU" altLang="ru-RU" sz="1200" smtClean="0">
                <a:solidFill>
                  <a:srgbClr val="000000"/>
                </a:solidFill>
                <a:latin typeface="Times New Roman" pitchFamily="18" charset="0"/>
                <a:cs typeface="Times New Roman" pitchFamily="18" charset="0"/>
              </a:rPr>
              <a:t>В </a:t>
            </a:r>
            <a:r>
              <a:rPr lang="ru-RU" altLang="ru-RU" sz="1200" b="1" u="sng" smtClean="0">
                <a:solidFill>
                  <a:srgbClr val="000000"/>
                </a:solidFill>
                <a:latin typeface="Times New Roman" pitchFamily="18" charset="0"/>
                <a:cs typeface="Times New Roman" pitchFamily="18" charset="0"/>
              </a:rPr>
              <a:t>старшей группе</a:t>
            </a:r>
            <a:r>
              <a:rPr lang="ru-RU" altLang="ru-RU" sz="1200" smtClean="0">
                <a:solidFill>
                  <a:srgbClr val="000000"/>
                </a:solidFill>
                <a:latin typeface="Times New Roman" pitchFamily="18" charset="0"/>
                <a:cs typeface="Times New Roman" pitchFamily="18" charset="0"/>
              </a:rPr>
              <a:t> ребята узнают о дорожном движении много нового. Именно в этом возрасте происходит знакомство с такими большими и сложными темами, как «Перекрёсток», «Дорожные знаки». Следовательно, в уголке безопасности дорожного движения должны появиться:</a:t>
            </a:r>
          </a:p>
          <a:p>
            <a:pPr eaLnBrk="1" hangingPunct="1"/>
            <a:r>
              <a:rPr lang="ru-RU" altLang="ru-RU" sz="1200" smtClean="0">
                <a:solidFill>
                  <a:srgbClr val="000000"/>
                </a:solidFill>
                <a:latin typeface="Times New Roman" pitchFamily="18" charset="0"/>
                <a:cs typeface="Times New Roman" pitchFamily="18" charset="0"/>
              </a:rPr>
              <a:t>Макет перекрёстка, с помощью которого ребята смогут решать сложные логические задачи по безопасности дорожного движения, отрабатывать навыки безопасного перехода проезжей части на перекрёстке. Желательно, чтобы этот макет был со съёмными предметами, тогда дети сами смогут моделировать улицу. </a:t>
            </a:r>
          </a:p>
          <a:p>
            <a:pPr eaLnBrk="1" hangingPunct="1"/>
            <a:r>
              <a:rPr lang="ru-RU" altLang="ru-RU" sz="1200" smtClean="0">
                <a:solidFill>
                  <a:srgbClr val="000000"/>
                </a:solidFill>
                <a:latin typeface="Times New Roman" pitchFamily="18" charset="0"/>
                <a:cs typeface="Times New Roman" pitchFamily="18" charset="0"/>
              </a:rPr>
              <a:t>Также, необходим набор дорожных знаков, в который обязательно входят такие дорожные знаки, как: информационно-указательные – «Пешеходный переход», «Подземный пешеходный переход», «Место остановки автобуса и (или) троллейбуса»; предупреждающие знаки – «Дети»; запрещающие знаки – «Движение пешеходов запрещено», «Движение на велосипедах запрещено»; предписывающие знаки – «Пешеходная дорожка», «Велосипедная дорожка»; знаки приоритета – «Главная дорога», «Уступи дорогу»; знаки сервиса – «Больница», «Телефон», «Пункт питания». Хорошо иметь мелкие знаки на подставках, для работы с макетом, и более крупные знаки на подставках для творческих, ролевых игр. </a:t>
            </a:r>
          </a:p>
          <a:p>
            <a:pPr eaLnBrk="1" hangingPunct="1"/>
            <a:r>
              <a:rPr lang="ru-RU" altLang="ru-RU" sz="1200" smtClean="0">
                <a:solidFill>
                  <a:srgbClr val="000000"/>
                </a:solidFill>
                <a:latin typeface="Times New Roman" pitchFamily="18" charset="0"/>
                <a:cs typeface="Times New Roman" pitchFamily="18" charset="0"/>
              </a:rPr>
              <a:t>Дидактические игры: «О чём говорят знаки?», «Угадай знак», «Где спрятался знак?», «Перекрёсток», «Наша улица»  и др.</a:t>
            </a:r>
          </a:p>
          <a:p>
            <a:pPr eaLnBrk="1" hangingPunct="1"/>
            <a:r>
              <a:rPr lang="ru-RU" altLang="ru-RU" sz="1200" smtClean="0">
                <a:solidFill>
                  <a:srgbClr val="000000"/>
                </a:solidFill>
                <a:latin typeface="Times New Roman" pitchFamily="18" charset="0"/>
                <a:cs typeface="Times New Roman" pitchFamily="18" charset="0"/>
              </a:rPr>
              <a:t>Кроме того, для детей старшей группы знакомят с работой регулировщика. Значит в уголке БДД должны быть схемы жестов регулировщика, дидактическая игра «Что говорит жезл?», атрибуты инспектора ДПС: жезл, фуражка. </a:t>
            </a:r>
          </a:p>
          <a:p>
            <a:pPr eaLnBrk="1" hangingPunct="1"/>
            <a:r>
              <a:rPr lang="ru-RU" altLang="ru-RU" sz="1200" smtClean="0">
                <a:solidFill>
                  <a:srgbClr val="000000"/>
                </a:solidFill>
                <a:latin typeface="Times New Roman" pitchFamily="18" charset="0"/>
                <a:cs typeface="Times New Roman" pitchFamily="18" charset="0"/>
              </a:rPr>
              <a:t>В </a:t>
            </a:r>
            <a:r>
              <a:rPr lang="ru-RU" altLang="ru-RU" sz="1200" b="1" u="sng" smtClean="0">
                <a:solidFill>
                  <a:srgbClr val="000000"/>
                </a:solidFill>
                <a:latin typeface="Times New Roman" pitchFamily="18" charset="0"/>
                <a:cs typeface="Times New Roman" pitchFamily="18" charset="0"/>
              </a:rPr>
              <a:t>подготовительной группе</a:t>
            </a:r>
            <a:r>
              <a:rPr lang="ru-RU" altLang="ru-RU" sz="1200" smtClean="0">
                <a:solidFill>
                  <a:srgbClr val="000000"/>
                </a:solidFill>
                <a:latin typeface="Times New Roman" pitchFamily="18" charset="0"/>
                <a:cs typeface="Times New Roman" pitchFamily="18" charset="0"/>
              </a:rPr>
              <a:t> ребята встречаются с проблемными ситуациями на дорогах (так называемыми дорожными «ловушками»), знания детей о Правилах дорожного движения уже систематизируются. Содержание уголка более усложняется:</a:t>
            </a:r>
          </a:p>
          <a:p>
            <a:pPr eaLnBrk="1" hangingPunct="1"/>
            <a:r>
              <a:rPr lang="ru-RU" altLang="ru-RU" sz="1200" smtClean="0">
                <a:solidFill>
                  <a:srgbClr val="000000"/>
                </a:solidFill>
                <a:latin typeface="Times New Roman" pitchFamily="18" charset="0"/>
                <a:cs typeface="Times New Roman" pitchFamily="18" charset="0"/>
              </a:rPr>
              <a:t>Собирается картотека «опасных ситуаций» (для их показа можно сделать импровизированный телевизор, или компьютер) </a:t>
            </a:r>
          </a:p>
          <a:p>
            <a:pPr eaLnBrk="1" hangingPunct="1"/>
            <a:r>
              <a:rPr lang="ru-RU" altLang="ru-RU" sz="1200" smtClean="0">
                <a:solidFill>
                  <a:srgbClr val="000000"/>
                </a:solidFill>
                <a:latin typeface="Times New Roman" pitchFamily="18" charset="0"/>
                <a:cs typeface="Times New Roman" pitchFamily="18" charset="0"/>
              </a:rPr>
              <a:t>Организовывается окно выдачи водительских удостоверений сдавшим экзамен по ПДД. </a:t>
            </a:r>
          </a:p>
          <a:p>
            <a:pPr eaLnBrk="1" hangingPunct="1">
              <a:buFont typeface="Arial" charset="0"/>
              <a:buNone/>
            </a:pPr>
            <a:r>
              <a:rPr lang="ru-RU" altLang="ru-RU" sz="1200" smtClean="0">
                <a:solidFill>
                  <a:srgbClr val="000000"/>
                </a:solidFill>
                <a:latin typeface="Times New Roman" pitchFamily="18" charset="0"/>
                <a:cs typeface="Times New Roman" pitchFamily="18" charset="0"/>
              </a:rPr>
              <a:t> </a:t>
            </a:r>
          </a:p>
          <a:p>
            <a:pPr eaLnBrk="1" hangingPunct="1">
              <a:buFont typeface="Arial" charset="0"/>
              <a:buNone/>
            </a:pPr>
            <a:r>
              <a:rPr lang="ru-RU" altLang="ru-RU" sz="1200" i="1" smtClean="0">
                <a:solidFill>
                  <a:srgbClr val="000000"/>
                </a:solidFill>
                <a:latin typeface="Times New Roman" pitchFamily="18" charset="0"/>
                <a:cs typeface="Times New Roman" pitchFamily="18" charset="0"/>
              </a:rPr>
              <a:t>         Во всех группах хорошо иметь фланелеграф - для моделирования ситуаций на дороге. </a:t>
            </a:r>
            <a:endParaRPr lang="ru-RU" altLang="ru-RU" sz="11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3"/>
          <p:cNvSpPr>
            <a:spLocks noGrp="1"/>
          </p:cNvSpPr>
          <p:nvPr>
            <p:ph idx="4294967295"/>
          </p:nvPr>
        </p:nvSpPr>
        <p:spPr>
          <a:xfrm>
            <a:off x="863600" y="1125538"/>
            <a:ext cx="8280400" cy="5232400"/>
          </a:xfrm>
        </p:spPr>
        <p:txBody>
          <a:bodyPr/>
          <a:lstStyle/>
          <a:p>
            <a:pPr algn="ctr" eaLnBrk="1" hangingPunct="1">
              <a:buFont typeface="Arial" charset="0"/>
              <a:buNone/>
            </a:pPr>
            <a:r>
              <a:rPr lang="ru-RU" altLang="ru-RU" sz="1400" b="1" smtClean="0">
                <a:solidFill>
                  <a:srgbClr val="000000"/>
                </a:solidFill>
                <a:latin typeface="Times New Roman" pitchFamily="18" charset="0"/>
                <a:cs typeface="Times New Roman" pitchFamily="18" charset="0"/>
              </a:rPr>
              <a:t> Содержание уголков для родителей </a:t>
            </a:r>
            <a:r>
              <a:rPr lang="ru-RU" altLang="ru-RU" sz="1400" smtClean="0">
                <a:solidFill>
                  <a:srgbClr val="000000"/>
                </a:solidFill>
                <a:latin typeface="Times New Roman" pitchFamily="18" charset="0"/>
                <a:cs typeface="Times New Roman" pitchFamily="18" charset="0"/>
              </a:rPr>
              <a:t> </a:t>
            </a:r>
            <a:r>
              <a:rPr lang="ru-RU" altLang="ru-RU" sz="1400" b="1" smtClean="0">
                <a:solidFill>
                  <a:srgbClr val="000000"/>
                </a:solidFill>
                <a:latin typeface="Times New Roman" pitchFamily="18" charset="0"/>
                <a:cs typeface="Times New Roman" pitchFamily="18" charset="0"/>
              </a:rPr>
              <a:t>по изучению правил дорожного движения</a:t>
            </a:r>
            <a:endParaRPr lang="ru-RU" altLang="ru-RU" sz="1400" smtClean="0">
              <a:solidFill>
                <a:srgbClr val="000000"/>
              </a:solidFill>
              <a:latin typeface="Times New Roman" pitchFamily="18" charset="0"/>
              <a:cs typeface="Times New Roman" pitchFamily="18" charset="0"/>
            </a:endParaRPr>
          </a:p>
          <a:p>
            <a:pPr eaLnBrk="1" hangingPunct="1">
              <a:buFont typeface="Arial" charset="0"/>
              <a:buNone/>
            </a:pPr>
            <a:endParaRPr lang="ru-RU" altLang="ru-RU" sz="1100" smtClean="0">
              <a:solidFill>
                <a:srgbClr val="000000"/>
              </a:solidFill>
            </a:endParaRPr>
          </a:p>
          <a:p>
            <a:pPr eaLnBrk="1" hangingPunct="1"/>
            <a:r>
              <a:rPr lang="ru-RU" altLang="ru-RU" sz="1200" smtClean="0">
                <a:solidFill>
                  <a:srgbClr val="000000"/>
                </a:solidFill>
                <a:latin typeface="Times New Roman" pitchFamily="18" charset="0"/>
                <a:cs typeface="Times New Roman" pitchFamily="18" charset="0"/>
              </a:rPr>
              <a:t>Основная цель создания уголка безопасности дорожного движения – разъяснить родителям, что именно они являются главным звеном в вопросе обучения детей Правилам дорожного движения. Именно от их действий зависит насколько прочно овладеет ребёнок навыками безопасного поведения на дороге. Именно их поведение имеет решающее значение при выборе ребёнком «своего стиля» перехода проезжей части.  </a:t>
            </a:r>
          </a:p>
          <a:p>
            <a:pPr eaLnBrk="1" hangingPunct="1"/>
            <a:r>
              <a:rPr lang="ru-RU" altLang="ru-RU" sz="1200" smtClean="0">
                <a:solidFill>
                  <a:srgbClr val="000000"/>
                </a:solidFill>
                <a:latin typeface="Times New Roman" pitchFamily="18" charset="0"/>
                <a:cs typeface="Times New Roman" pitchFamily="18" charset="0"/>
              </a:rPr>
              <a:t>Уголок может быть оформлен так:</a:t>
            </a:r>
          </a:p>
          <a:p>
            <a:pPr eaLnBrk="1" hangingPunct="1"/>
            <a:r>
              <a:rPr lang="ru-RU" altLang="ru-RU" sz="1200" smtClean="0">
                <a:solidFill>
                  <a:srgbClr val="000000"/>
                </a:solidFill>
                <a:latin typeface="Times New Roman" pitchFamily="18" charset="0"/>
                <a:cs typeface="Times New Roman" pitchFamily="18" charset="0"/>
              </a:rPr>
              <a:t>Единый стенд (размеры зависят от наличия свободной площади и количества помещаемой информации, но не менее 30*65 см). </a:t>
            </a:r>
          </a:p>
          <a:p>
            <a:pPr eaLnBrk="1" hangingPunct="1"/>
            <a:r>
              <a:rPr lang="ru-RU" altLang="ru-RU" sz="1200" smtClean="0">
                <a:solidFill>
                  <a:srgbClr val="000000"/>
                </a:solidFill>
                <a:latin typeface="Times New Roman" pitchFamily="18" charset="0"/>
                <a:cs typeface="Times New Roman" pitchFamily="18" charset="0"/>
              </a:rPr>
              <a:t>Набор составных частей, каждая из которых предназначена для размещения отдельной информации ;</a:t>
            </a:r>
          </a:p>
          <a:p>
            <a:pPr eaLnBrk="1" hangingPunct="1"/>
            <a:r>
              <a:rPr lang="ru-RU" altLang="ru-RU" sz="1200" smtClean="0">
                <a:solidFill>
                  <a:srgbClr val="000000"/>
                </a:solidFill>
                <a:latin typeface="Times New Roman" pitchFamily="18" charset="0"/>
                <a:cs typeface="Times New Roman" pitchFamily="18" charset="0"/>
              </a:rPr>
              <a:t>Папка – передвижка. </a:t>
            </a:r>
          </a:p>
          <a:p>
            <a:pPr eaLnBrk="1" hangingPunct="1">
              <a:buFont typeface="Arial" charset="0"/>
              <a:buNone/>
            </a:pPr>
            <a:r>
              <a:rPr lang="ru-RU" altLang="ru-RU" sz="1200" smtClean="0">
                <a:solidFill>
                  <a:srgbClr val="000000"/>
                </a:solidFill>
                <a:latin typeface="Times New Roman" pitchFamily="18" charset="0"/>
                <a:cs typeface="Times New Roman" pitchFamily="18" charset="0"/>
              </a:rPr>
              <a:t>            Для привлечения внимания родителей при оформлении уголка рекомендуется использовать яркие, привлекающие внимание лозунги, например:</a:t>
            </a:r>
          </a:p>
          <a:p>
            <a:pPr eaLnBrk="1" hangingPunct="1"/>
            <a:r>
              <a:rPr lang="ru-RU" altLang="ru-RU" sz="1200" smtClean="0">
                <a:solidFill>
                  <a:srgbClr val="000000"/>
                </a:solidFill>
                <a:latin typeface="Times New Roman" pitchFamily="18" charset="0"/>
                <a:cs typeface="Times New Roman" pitchFamily="18" charset="0"/>
              </a:rPr>
              <a:t>«Цена спешки – жизнь вашего ребёнка» </a:t>
            </a:r>
          </a:p>
          <a:p>
            <a:pPr eaLnBrk="1" hangingPunct="1"/>
            <a:r>
              <a:rPr lang="ru-RU" altLang="ru-RU" sz="1200" smtClean="0">
                <a:solidFill>
                  <a:srgbClr val="000000"/>
                </a:solidFill>
                <a:latin typeface="Times New Roman" pitchFamily="18" charset="0"/>
                <a:cs typeface="Times New Roman" pitchFamily="18" charset="0"/>
              </a:rPr>
              <a:t>«Внимание – мы ваши дети!» </a:t>
            </a:r>
          </a:p>
          <a:p>
            <a:pPr eaLnBrk="1" hangingPunct="1"/>
            <a:r>
              <a:rPr lang="ru-RU" altLang="ru-RU" sz="1200" smtClean="0">
                <a:solidFill>
                  <a:srgbClr val="000000"/>
                </a:solidFill>
                <a:latin typeface="Times New Roman" pitchFamily="18" charset="0"/>
                <a:cs typeface="Times New Roman" pitchFamily="18" charset="0"/>
              </a:rPr>
              <a:t>«Ребёнок имеет право жить!» </a:t>
            </a:r>
          </a:p>
          <a:p>
            <a:pPr eaLnBrk="1" hangingPunct="1"/>
            <a:r>
              <a:rPr lang="ru-RU" altLang="ru-RU" sz="1200" smtClean="0">
                <a:solidFill>
                  <a:srgbClr val="000000"/>
                </a:solidFill>
                <a:latin typeface="Times New Roman" pitchFamily="18" charset="0"/>
                <a:cs typeface="Times New Roman" pitchFamily="18" charset="0"/>
              </a:rPr>
              <a:t>«Глупо экономить своё время, за счёт жизни ребёнка»  </a:t>
            </a:r>
          </a:p>
          <a:p>
            <a:pPr eaLnBrk="1" hangingPunct="1"/>
            <a:r>
              <a:rPr lang="ru-RU" altLang="ru-RU" sz="1200" b="1" smtClean="0">
                <a:solidFill>
                  <a:srgbClr val="000000"/>
                </a:solidFill>
                <a:latin typeface="Times New Roman" pitchFamily="18" charset="0"/>
                <a:cs typeface="Times New Roman" pitchFamily="18" charset="0"/>
              </a:rPr>
              <a:t>Учитывая важную роль родителей в вопросе обучения детей правилам дорожного движения, уголок для родителей должен содержать:</a:t>
            </a:r>
            <a:endParaRPr lang="ru-RU" altLang="ru-RU" sz="1200" smtClean="0">
              <a:solidFill>
                <a:srgbClr val="000000"/>
              </a:solidFill>
              <a:latin typeface="Times New Roman" pitchFamily="18" charset="0"/>
              <a:cs typeface="Times New Roman" pitchFamily="18" charset="0"/>
            </a:endParaRPr>
          </a:p>
          <a:p>
            <a:pPr eaLnBrk="1" hangingPunct="1"/>
            <a:r>
              <a:rPr lang="ru-RU" altLang="ru-RU" sz="1200" smtClean="0">
                <a:solidFill>
                  <a:srgbClr val="000000"/>
                </a:solidFill>
                <a:latin typeface="Times New Roman" pitchFamily="18" charset="0"/>
                <a:cs typeface="Times New Roman" pitchFamily="18" charset="0"/>
              </a:rPr>
              <a:t>Информацию о состоянии дорожно-транспортного травматизма в городе. </a:t>
            </a:r>
          </a:p>
          <a:p>
            <a:pPr eaLnBrk="1" hangingPunct="1"/>
            <a:r>
              <a:rPr lang="ru-RU" altLang="ru-RU" sz="1200" smtClean="0">
                <a:solidFill>
                  <a:srgbClr val="000000"/>
                </a:solidFill>
                <a:latin typeface="Times New Roman" pitchFamily="18" charset="0"/>
                <a:cs typeface="Times New Roman" pitchFamily="18" charset="0"/>
              </a:rPr>
              <a:t>Причины дорожно-транспортных происшествий с участием детей. </a:t>
            </a:r>
          </a:p>
          <a:p>
            <a:pPr eaLnBrk="1" hangingPunct="1"/>
            <a:r>
              <a:rPr lang="ru-RU" altLang="ru-RU" sz="1200" smtClean="0">
                <a:solidFill>
                  <a:srgbClr val="000000"/>
                </a:solidFill>
                <a:latin typeface="Times New Roman" pitchFamily="18" charset="0"/>
                <a:cs typeface="Times New Roman" pitchFamily="18" charset="0"/>
              </a:rPr>
              <a:t>Рекомендации родителям по вопросам обучения детей безопасному поведению на дороге. </a:t>
            </a:r>
          </a:p>
          <a:p>
            <a:pPr eaLnBrk="1" hangingPunct="1"/>
            <a:r>
              <a:rPr lang="ru-RU" altLang="ru-RU" sz="1200" smtClean="0">
                <a:solidFill>
                  <a:srgbClr val="000000"/>
                </a:solidFill>
                <a:latin typeface="Times New Roman" pitchFamily="18" charset="0"/>
                <a:cs typeface="Times New Roman" pitchFamily="18" charset="0"/>
              </a:rPr>
              <a:t>Перечень и описание игр, направленных на закрепление у детей уже имеющихся знаний по Правилам дорожного движения. </a:t>
            </a:r>
          </a:p>
          <a:p>
            <a:pPr eaLnBrk="1" hangingPunct="1"/>
            <a:r>
              <a:rPr lang="ru-RU" altLang="ru-RU" sz="1200" smtClean="0">
                <a:solidFill>
                  <a:srgbClr val="000000"/>
                </a:solidFill>
                <a:latin typeface="Times New Roman" pitchFamily="18" charset="0"/>
                <a:cs typeface="Times New Roman" pitchFamily="18" charset="0"/>
              </a:rPr>
              <a:t>Рассказы детей о поведении на дороге при движении в детский сад и обратно с родителями.</a:t>
            </a:r>
            <a:endParaRPr lang="ru-RU" altLang="ru-RU" sz="1200" smtClean="0">
              <a:latin typeface="Times New Roman" pitchFamily="18" charset="0"/>
              <a:cs typeface="Times New Roman" pitchFamily="18" charset="0"/>
            </a:endParaRPr>
          </a:p>
          <a:p>
            <a:pPr eaLnBrk="1" hangingPunct="1">
              <a:buFont typeface="Arial" charset="0"/>
              <a:buNone/>
            </a:pPr>
            <a:r>
              <a:rPr lang="ru-RU" altLang="ru-RU" sz="1200" smtClean="0">
                <a:latin typeface="Times New Roman" pitchFamily="18" charset="0"/>
                <a:cs typeface="Times New Roman" pitchFamily="18" charset="0"/>
              </a:rPr>
              <a:t> </a:t>
            </a:r>
          </a:p>
          <a:p>
            <a:pPr eaLnBrk="1" hangingPunct="1">
              <a:buFont typeface="Arial" charset="0"/>
              <a:buNone/>
            </a:pPr>
            <a:endParaRPr lang="ru-RU" altLang="ru-RU" sz="11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2"/>
          <p:cNvSpPr>
            <a:spLocks noGrp="1"/>
          </p:cNvSpPr>
          <p:nvPr>
            <p:ph type="title"/>
          </p:nvPr>
        </p:nvSpPr>
        <p:spPr/>
        <p:txBody>
          <a:bodyPr/>
          <a:lstStyle/>
          <a:p>
            <a:pPr eaLnBrk="1" hangingPunct="1"/>
            <a:r>
              <a:rPr lang="ru-RU" altLang="ru-RU" smtClean="0"/>
              <a:t> </a:t>
            </a:r>
          </a:p>
        </p:txBody>
      </p:sp>
      <p:sp>
        <p:nvSpPr>
          <p:cNvPr id="7171" name="Содержимое 3"/>
          <p:cNvSpPr>
            <a:spLocks noGrp="1"/>
          </p:cNvSpPr>
          <p:nvPr>
            <p:ph idx="1"/>
          </p:nvPr>
        </p:nvSpPr>
        <p:spPr>
          <a:xfrm>
            <a:off x="457200" y="1071563"/>
            <a:ext cx="8229600" cy="5286375"/>
          </a:xfrm>
        </p:spPr>
        <p:txBody>
          <a:bodyPr/>
          <a:lstStyle/>
          <a:p>
            <a:pPr algn="ctr" eaLnBrk="1" hangingPunct="1">
              <a:buFont typeface="Arial" charset="0"/>
              <a:buNone/>
            </a:pPr>
            <a:endParaRPr lang="ru-RU" altLang="ru-RU" sz="1400" b="1" smtClean="0">
              <a:latin typeface="Times New Roman" pitchFamily="18" charset="0"/>
              <a:cs typeface="Times New Roman" pitchFamily="18" charset="0"/>
            </a:endParaRPr>
          </a:p>
          <a:p>
            <a:pPr algn="ctr" eaLnBrk="1" hangingPunct="1">
              <a:buFont typeface="Arial" charset="0"/>
              <a:buNone/>
            </a:pPr>
            <a:r>
              <a:rPr lang="ru-RU" altLang="ru-RU" sz="1200" smtClean="0">
                <a:latin typeface="Times New Roman" pitchFamily="18" charset="0"/>
                <a:cs typeface="Times New Roman" pitchFamily="18" charset="0"/>
              </a:rPr>
              <a:t> </a:t>
            </a:r>
            <a:r>
              <a:rPr lang="ru-RU" altLang="ru-RU" sz="1400" b="1" smtClean="0">
                <a:latin typeface="Times New Roman" pitchFamily="18" charset="0"/>
                <a:cs typeface="Times New Roman" pitchFamily="18" charset="0"/>
              </a:rPr>
              <a:t>Памятка для воспитателей</a:t>
            </a:r>
            <a:r>
              <a:rPr lang="ru-RU" altLang="ru-RU" sz="1400" smtClean="0">
                <a:latin typeface="Times New Roman" pitchFamily="18" charset="0"/>
                <a:cs typeface="Times New Roman" pitchFamily="18" charset="0"/>
              </a:rPr>
              <a:t>  «</a:t>
            </a:r>
            <a:r>
              <a:rPr lang="ru-RU" altLang="ru-RU" sz="1400" b="1" smtClean="0">
                <a:latin typeface="Times New Roman" pitchFamily="18" charset="0"/>
                <a:cs typeface="Times New Roman" pitchFamily="18" charset="0"/>
              </a:rPr>
              <a:t>Взаимодействие с семьей»</a:t>
            </a:r>
            <a:endParaRPr lang="ru-RU" altLang="ru-RU" sz="1400" smtClean="0">
              <a:latin typeface="Times New Roman" pitchFamily="18" charset="0"/>
              <a:cs typeface="Times New Roman" pitchFamily="18" charset="0"/>
            </a:endParaRPr>
          </a:p>
          <a:p>
            <a:pPr algn="ctr" eaLnBrk="1" hangingPunct="1">
              <a:buFont typeface="Arial" charset="0"/>
              <a:buNone/>
            </a:pPr>
            <a:r>
              <a:rPr lang="ru-RU" altLang="ru-RU" sz="1200" smtClean="0">
                <a:latin typeface="Times New Roman" pitchFamily="18" charset="0"/>
                <a:cs typeface="Times New Roman" pitchFamily="18" charset="0"/>
              </a:rPr>
              <a:t> </a:t>
            </a:r>
          </a:p>
          <a:p>
            <a:pPr eaLnBrk="1" hangingPunct="1"/>
            <a:r>
              <a:rPr lang="ru-RU" altLang="ru-RU" sz="1200" smtClean="0">
                <a:latin typeface="Times New Roman" pitchFamily="18" charset="0"/>
                <a:cs typeface="Times New Roman" pitchFamily="18" charset="0"/>
              </a:rPr>
              <a:t>Реальный опыт ребенка на улице связан с тем, где живут его родители, какими видами транспорта они пользуются, далеко ли от  дома его детский сад  и как он до него добирается.</a:t>
            </a:r>
          </a:p>
          <a:p>
            <a:pPr eaLnBrk="1" hangingPunct="1"/>
            <a:r>
              <a:rPr lang="ru-RU" altLang="ru-RU" sz="1200" smtClean="0">
                <a:latin typeface="Times New Roman" pitchFamily="18" charset="0"/>
                <a:cs typeface="Times New Roman" pitchFamily="18" charset="0"/>
              </a:rPr>
              <a:t>Поведение ребенка формируется  под  воздействием поведения взрослых. Поскольку чаще всего он переходит дорогу вместе с родителями, то взаимодействие детского сада с семьей  в вопросах воспитания, предусмотрительного отношения к транспорту  является  первостепенным. </a:t>
            </a:r>
          </a:p>
          <a:p>
            <a:pPr eaLnBrk="1" hangingPunct="1"/>
            <a:r>
              <a:rPr lang="ru-RU" altLang="ru-RU" sz="1200" smtClean="0">
                <a:latin typeface="Times New Roman" pitchFamily="18" charset="0"/>
                <a:cs typeface="Times New Roman" pitchFamily="18" charset="0"/>
              </a:rPr>
              <a:t>Важно объяснить родителям, что ребенок должен не просто бояться  получить травму или пугаться машин, а понимать, что и по его вине могут возникнуть аварии и пострадать другие люди. Взрослые должны, общаясь с ребенком на улице постоянно   объяснять свое поведение при переходе улицы, при пользовании  личным и общественным транспортом.</a:t>
            </a:r>
          </a:p>
          <a:p>
            <a:pPr eaLnBrk="1" hangingPunct="1"/>
            <a:r>
              <a:rPr lang="ru-RU" altLang="ru-RU" sz="1200" smtClean="0">
                <a:latin typeface="Times New Roman" pitchFamily="18" charset="0"/>
                <a:cs typeface="Times New Roman" pitchFamily="18" charset="0"/>
              </a:rPr>
              <a:t>Разыгрывая ситуации с машинками, поездами, куклами, планами  улиц и т.п. дети могут  уже  в  дошкольном возрасте понять, как устроены, правила  взаимодействия  участников дорожного движения.  Смотреть на идущих и стоящих людей  с точки зрения водителя транспортного средства, катаясь на коньках, роликовых коньках, лыжах, санках, самокатах, велосипедах  дети могут приобрести опыт передвижения с разной  скоростью, почувствовать, что  значит, столкнуться с препятствием  на  большой  скорости.</a:t>
            </a:r>
          </a:p>
          <a:p>
            <a:pPr eaLnBrk="1" hangingPunct="1"/>
            <a:r>
              <a:rPr lang="ru-RU" altLang="ru-RU" sz="1200" smtClean="0">
                <a:latin typeface="Times New Roman" pitchFamily="18" charset="0"/>
                <a:cs typeface="Times New Roman" pitchFamily="18" charset="0"/>
              </a:rPr>
              <a:t>Все это должны знать и родители.</a:t>
            </a:r>
          </a:p>
          <a:p>
            <a:pPr eaLnBrk="1" hangingPunct="1"/>
            <a:r>
              <a:rPr lang="ru-RU" altLang="ru-RU" sz="1200" smtClean="0">
                <a:latin typeface="Times New Roman" pitchFamily="18" charset="0"/>
                <a:cs typeface="Times New Roman" pitchFamily="18" charset="0"/>
              </a:rPr>
              <a:t>В ходе совместной деятельности  воспитатель знакомит родителей с работой, которую проводят в группе, (показ открытых занятий, развлечений  и досугов –приложение1,2,3,4,5) рассказывает  об успехах детей  в освоении  правил поведения на улице, на транспорте  и  вблизи  дорог, об экскурсиях. Во всех группах оформлены  папки передвижки, стенды, ширмы по  данной   проблеме.</a:t>
            </a:r>
          </a:p>
          <a:p>
            <a:pPr eaLnBrk="1" hangingPunct="1"/>
            <a:r>
              <a:rPr lang="ru-RU" altLang="ru-RU" sz="1200" smtClean="0">
                <a:latin typeface="Times New Roman" pitchFamily="18" charset="0"/>
                <a:cs typeface="Times New Roman" pitchFamily="18" charset="0"/>
              </a:rPr>
              <a:t>Знания закрепляются в ходе досугов и встреч, в которых участвуют и родители, также устраиваются соревнования семейными командами.</a:t>
            </a:r>
          </a:p>
          <a:p>
            <a:pPr eaLnBrk="1" hangingPunct="1">
              <a:buFont typeface="Arial" charset="0"/>
              <a:buNone/>
            </a:pPr>
            <a:r>
              <a:rPr lang="ru-RU" altLang="ru-RU" sz="120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2"/>
          <p:cNvSpPr>
            <a:spLocks noGrp="1"/>
          </p:cNvSpPr>
          <p:nvPr>
            <p:ph type="title"/>
          </p:nvPr>
        </p:nvSpPr>
        <p:spPr>
          <a:xfrm>
            <a:off x="785813" y="857250"/>
            <a:ext cx="8229600" cy="500063"/>
          </a:xfrm>
        </p:spPr>
        <p:txBody>
          <a:bodyPr/>
          <a:lstStyle/>
          <a:p>
            <a:pPr eaLnBrk="1" hangingPunct="1"/>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ИНСТРУКЦИЯ ДЛЯ ВОСПИТАТЕЛЕЙ ПО ПРЕДУПРЕЖДЕНИЮ ДЕТСКОГО ДОРОЖНО - ТРАНСПОРТНОГО ТРАВМАТИЗМА</a:t>
            </a:r>
            <a:br>
              <a:rPr lang="ru-RU" altLang="ru-RU" sz="1400" b="1" smtClean="0">
                <a:latin typeface="Times New Roman" pitchFamily="18" charset="0"/>
                <a:cs typeface="Times New Roman" pitchFamily="18" charset="0"/>
              </a:rPr>
            </a:br>
            <a:r>
              <a:rPr lang="ru-RU" altLang="ru-RU" sz="1400" b="1" smtClean="0">
                <a:latin typeface="Times New Roman" pitchFamily="18" charset="0"/>
                <a:cs typeface="Times New Roman" pitchFamily="18" charset="0"/>
              </a:rPr>
              <a:t>Правила, изложенные в данной инструкции, предлагаются к обязательному исполнению. </a:t>
            </a:r>
            <a:r>
              <a:rPr lang="ru-RU" altLang="ru-RU" smtClean="0"/>
              <a:t/>
            </a:r>
            <a:br>
              <a:rPr lang="ru-RU" altLang="ru-RU" smtClean="0"/>
            </a:br>
            <a:endParaRPr lang="ru-RU" altLang="ru-RU" smtClean="0"/>
          </a:p>
        </p:txBody>
      </p:sp>
      <p:sp>
        <p:nvSpPr>
          <p:cNvPr id="8195" name="Содержимое 3"/>
          <p:cNvSpPr>
            <a:spLocks noGrp="1"/>
          </p:cNvSpPr>
          <p:nvPr>
            <p:ph idx="1"/>
          </p:nvPr>
        </p:nvSpPr>
        <p:spPr>
          <a:xfrm>
            <a:off x="468313" y="908050"/>
            <a:ext cx="8218487" cy="5449888"/>
          </a:xfrm>
        </p:spPr>
        <p:txBody>
          <a:bodyPr/>
          <a:lstStyle/>
          <a:p>
            <a:pPr algn="ctr" eaLnBrk="1" hangingPunct="1">
              <a:buFont typeface="Arial" charset="0"/>
              <a:buNone/>
              <a:defRPr/>
            </a:pPr>
            <a:endParaRPr lang="ru-RU" sz="1400" b="1" dirty="0" smtClean="0">
              <a:latin typeface="Times New Roman" pitchFamily="18" charset="0"/>
              <a:cs typeface="Times New Roman" pitchFamily="18" charset="0"/>
            </a:endParaRPr>
          </a:p>
          <a:p>
            <a:pPr eaLnBrk="1" hangingPunct="1">
              <a:buFont typeface="Arial" charset="0"/>
              <a:buNone/>
              <a:defRPr/>
            </a:pPr>
            <a:r>
              <a:rPr lang="ru-RU" sz="1200" dirty="0" smtClean="0"/>
              <a:t> </a:t>
            </a:r>
          </a:p>
          <a:p>
            <a:pPr eaLnBrk="1" hangingPunct="1">
              <a:buFont typeface="Arial" charset="0"/>
              <a:buNone/>
              <a:defRPr/>
            </a:pPr>
            <a:r>
              <a:rPr lang="ru-RU" sz="1200" dirty="0" smtClean="0"/>
              <a:t> </a:t>
            </a:r>
          </a:p>
          <a:p>
            <a:pPr eaLnBrk="1" hangingPunct="1">
              <a:buFont typeface="Arial" charset="0"/>
              <a:buNone/>
              <a:defRPr/>
            </a:pPr>
            <a:endParaRPr lang="ru-RU" sz="1200" dirty="0" smtClean="0">
              <a:latin typeface="Times New Roman" pitchFamily="18" charset="0"/>
              <a:cs typeface="Times New Roman" pitchFamily="18" charset="0"/>
            </a:endParaRPr>
          </a:p>
          <a:p>
            <a:pPr marL="0" indent="0" algn="just">
              <a:buFont typeface="Arial" charset="0"/>
              <a:buNone/>
              <a:defRPr/>
            </a:pPr>
            <a:r>
              <a:rPr lang="ru-RU" sz="1200" dirty="0" smtClean="0">
                <a:latin typeface="Times New Roman" pitchFamily="18" charset="0"/>
                <a:cs typeface="Times New Roman" pitchFamily="18" charset="0"/>
              </a:rPr>
              <a:t>•  За несколько дней запланированной экскурсии воспитателю необходимо предупредить заведующую или старшего воспитателя о предстоящей экскурсии, подать заявление на разрешение экскурсии за пределы учреждения, получить согласия родителей </a:t>
            </a:r>
            <a:r>
              <a:rPr lang="ru-RU" sz="1200" dirty="0" smtClean="0"/>
              <a:t>(</a:t>
            </a:r>
            <a:r>
              <a:rPr lang="ru-RU" sz="1200" dirty="0" smtClean="0">
                <a:latin typeface="Times New Roman" pitchFamily="18" charset="0"/>
                <a:cs typeface="Times New Roman" pitchFamily="18" charset="0"/>
              </a:rPr>
              <a:t>законных представителей) на экскурсию под роспись. Предварительно осмотреть территорию, маршрут движения воспитанников с целью безопасного пребывания (территория должна быть очищена от мусора, битого стекла, сухостоя)</a:t>
            </a:r>
          </a:p>
          <a:p>
            <a:pPr algn="just">
              <a:defRPr/>
            </a:pPr>
            <a:r>
              <a:rPr lang="ru-RU" sz="1200" dirty="0" smtClean="0">
                <a:latin typeface="Times New Roman" pitchFamily="18" charset="0"/>
                <a:cs typeface="Times New Roman" pitchFamily="18" charset="0"/>
              </a:rPr>
              <a:t>В день экскурсии </a:t>
            </a:r>
            <a:r>
              <a:rPr lang="ru-RU" sz="1200" dirty="0">
                <a:latin typeface="Times New Roman" pitchFamily="18" charset="0"/>
                <a:cs typeface="Times New Roman" pitchFamily="18" charset="0"/>
              </a:rPr>
              <a:t>с</a:t>
            </a:r>
            <a:r>
              <a:rPr lang="ru-RU" sz="1200" dirty="0" smtClean="0">
                <a:latin typeface="Times New Roman" pitchFamily="18" charset="0"/>
                <a:cs typeface="Times New Roman" pitchFamily="18" charset="0"/>
              </a:rPr>
              <a:t>огласовать с медицинским работником возможность выхода детей, в зависимости от состояния погодных условий, температуры воздуха </a:t>
            </a:r>
          </a:p>
          <a:p>
            <a:pPr algn="just">
              <a:defRPr/>
            </a:pPr>
            <a:r>
              <a:rPr lang="ru-RU" sz="1200" dirty="0" smtClean="0">
                <a:latin typeface="Times New Roman" pitchFamily="18" charset="0"/>
                <a:cs typeface="Times New Roman" pitchFamily="18" charset="0"/>
              </a:rPr>
              <a:t>Поставить в известность администрацию о готовящейся прогулке за территорию Учреждения, отметить количественный состав группы в «Журнале регистрации выхода воспитанников за пределы ДОУ» под подпись. Взять с собой списочный состав воспитанников, список с телефонами родителей, медицинскую аптечку.</a:t>
            </a:r>
          </a:p>
          <a:p>
            <a:pPr algn="just">
              <a:defRPr/>
            </a:pPr>
            <a:r>
              <a:rPr lang="ru-RU" sz="1200" dirty="0" smtClean="0">
                <a:latin typeface="Times New Roman" pitchFamily="18" charset="0"/>
                <a:cs typeface="Times New Roman" pitchFamily="18" charset="0"/>
              </a:rPr>
              <a:t>Отправляясь на экскурсию или на прогулку по улицам города, воспитатель обязан точно знать число детей, которых он берет с собой (обязательно сделать пометку в журнале экскурсий). Оставшиеся по каким - либо причинам дети в детском саду, по указанию заведующей находятся под присмотром определенного сотрудника. </a:t>
            </a:r>
          </a:p>
          <a:p>
            <a:pPr eaLnBrk="1" hangingPunct="1">
              <a:buFont typeface="Arial" charset="0"/>
              <a:buNone/>
              <a:defRPr/>
            </a:pPr>
            <a:r>
              <a:rPr lang="ru-RU" sz="1200" dirty="0" smtClean="0">
                <a:latin typeface="Times New Roman" pitchFamily="18" charset="0"/>
                <a:cs typeface="Times New Roman" pitchFamily="18" charset="0"/>
              </a:rPr>
              <a:t>•  Группы детей разрешается водить только по тротуару (а не по дорожной части улицы вдоль тротуара). Нужно следить, чтобы дети шли строго по двое, взявшись за руки. У взрослого или у ребенка в руках флажок красного цвета впереди идущего колонны и последнего замыкающего колонну.</a:t>
            </a:r>
          </a:p>
          <a:p>
            <a:pPr eaLnBrk="1" hangingPunct="1">
              <a:buFont typeface="Arial" charset="0"/>
              <a:buNone/>
              <a:defRPr/>
            </a:pPr>
            <a:r>
              <a:rPr lang="ru-RU" sz="1200" dirty="0" smtClean="0">
                <a:latin typeface="Times New Roman" pitchFamily="18" charset="0"/>
                <a:cs typeface="Times New Roman" pitchFamily="18" charset="0"/>
              </a:rPr>
              <a:t>•  Дети очень любознательны, в пути они могут увлечься чем-нибудь, отстать или уклониться в сторону. Поэтому группу детей всегда должны сопровождать двое взрослых: один идет впереди, другой - позади. </a:t>
            </a:r>
          </a:p>
          <a:p>
            <a:pPr eaLnBrk="1" hangingPunct="1">
              <a:buFont typeface="Arial" charset="0"/>
              <a:buNone/>
              <a:defRPr/>
            </a:pPr>
            <a:r>
              <a:rPr lang="ru-RU" sz="1200" dirty="0" smtClean="0">
                <a:latin typeface="Times New Roman" pitchFamily="18" charset="0"/>
                <a:cs typeface="Times New Roman" pitchFamily="18" charset="0"/>
              </a:rPr>
              <a:t>•  Переходить через улицу надо на перекрестках или в местах, где имеются знаки перехода, по пешеходным дорожкам и при зеленом сигнале светофора. </a:t>
            </a:r>
          </a:p>
          <a:p>
            <a:pPr eaLnBrk="1" hangingPunct="1">
              <a:buFont typeface="Arial" charset="0"/>
              <a:buNone/>
              <a:defRPr/>
            </a:pPr>
            <a:r>
              <a:rPr lang="ru-RU" sz="1200" dirty="0" smtClean="0">
                <a:latin typeface="Times New Roman" pitchFamily="18" charset="0"/>
                <a:cs typeface="Times New Roman" pitchFamily="18" charset="0"/>
              </a:rPr>
              <a:t>•  Переходить через улицу надо не спеша, спокойным ровным шагом. </a:t>
            </a:r>
          </a:p>
          <a:p>
            <a:pPr eaLnBrk="1" hangingPunct="1">
              <a:buFont typeface="Arial" charset="0"/>
              <a:buNone/>
              <a:defRPr/>
            </a:pPr>
            <a:r>
              <a:rPr lang="ru-RU" sz="1200" dirty="0" smtClean="0">
                <a:latin typeface="Times New Roman" pitchFamily="18" charset="0"/>
                <a:cs typeface="Times New Roman" pitchFamily="18" charset="0"/>
              </a:rPr>
              <a:t> •  Переходить через улицу надо напрямик (а не наискось), потому что это ближайший путь на противоположную сторону. </a:t>
            </a:r>
          </a:p>
          <a:p>
            <a:pPr eaLnBrk="1" hangingPunct="1">
              <a:buFont typeface="Arial" charset="0"/>
              <a:buNone/>
              <a:defRPr/>
            </a:pPr>
            <a:r>
              <a:rPr lang="ru-RU" sz="1200" dirty="0" smtClean="0">
                <a:latin typeface="Times New Roman" pitchFamily="18" charset="0"/>
                <a:cs typeface="Times New Roman" pitchFamily="18" charset="0"/>
              </a:rPr>
              <a:t> </a:t>
            </a:r>
          </a:p>
          <a:p>
            <a:pPr algn="ctr" eaLnBrk="1" hangingPunct="1">
              <a:buFont typeface="Arial" charset="0"/>
              <a:buNone/>
              <a:defRPr/>
            </a:pPr>
            <a:endParaRPr lang="ru-RU"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Содержимое 3"/>
          <p:cNvSpPr>
            <a:spLocks noGrp="1"/>
          </p:cNvSpPr>
          <p:nvPr>
            <p:ph idx="4294967295"/>
          </p:nvPr>
        </p:nvSpPr>
        <p:spPr>
          <a:xfrm>
            <a:off x="935038" y="1412875"/>
            <a:ext cx="8208962" cy="4824413"/>
          </a:xfrm>
        </p:spPr>
        <p:txBody>
          <a:bodyPr/>
          <a:lstStyle/>
          <a:p>
            <a:pPr eaLnBrk="1" hangingPunct="1">
              <a:buFont typeface="Arial" charset="0"/>
              <a:buNone/>
            </a:pPr>
            <a:r>
              <a:rPr lang="ru-RU" altLang="ru-RU" sz="1200" dirty="0" smtClean="0">
                <a:latin typeface="Times New Roman" pitchFamily="18" charset="0"/>
                <a:cs typeface="Times New Roman" pitchFamily="18" charset="0"/>
              </a:rPr>
              <a:t> </a:t>
            </a:r>
            <a:r>
              <a:rPr lang="ru-RU" altLang="ru-RU" sz="1200" dirty="0" smtClean="0">
                <a:solidFill>
                  <a:srgbClr val="000000"/>
                </a:solidFill>
                <a:latin typeface="Times New Roman" pitchFamily="18" charset="0"/>
                <a:cs typeface="Times New Roman" pitchFamily="18" charset="0"/>
              </a:rPr>
              <a:t>•  При переходе улицы на перекрестке надо обращать внимание не только на зеленый сигнал светофора, но и на приближающийся транспорт. Прежде чем сойти с тротуара необходимо пропустить машины . </a:t>
            </a:r>
          </a:p>
          <a:p>
            <a:pPr eaLnBrk="1" hangingPunct="1">
              <a:buFont typeface="Arial" charset="0"/>
              <a:buNone/>
            </a:pPr>
            <a:r>
              <a:rPr lang="ru-RU" altLang="ru-RU" sz="1200" dirty="0" smtClean="0">
                <a:solidFill>
                  <a:srgbClr val="000000"/>
                </a:solidFill>
                <a:latin typeface="Times New Roman" pitchFamily="18" charset="0"/>
                <a:cs typeface="Times New Roman" pitchFamily="18" charset="0"/>
              </a:rPr>
              <a:t> •  В тех местах, где нет тротуара, надо ходить по левой стороне, навстречу транспорту, и при его приближении уступать ему место, отходя к краю дороги. </a:t>
            </a:r>
          </a:p>
          <a:p>
            <a:pPr eaLnBrk="1" hangingPunct="1">
              <a:buFont typeface="Arial" charset="0"/>
              <a:buNone/>
            </a:pPr>
            <a:r>
              <a:rPr lang="ru-RU" altLang="ru-RU" sz="1200" dirty="0" smtClean="0">
                <a:solidFill>
                  <a:srgbClr val="000000"/>
                </a:solidFill>
                <a:latin typeface="Times New Roman" pitchFamily="18" charset="0"/>
                <a:cs typeface="Times New Roman" pitchFamily="18" charset="0"/>
              </a:rPr>
              <a:t> •  Воспитателям нужно брать с собой красный флажок, и в случае, когда дети не успели перейти улицу, поднятием вверх флажка дать сигнал водителю остановиться и пропустить остальных детей. </a:t>
            </a:r>
          </a:p>
          <a:p>
            <a:pPr eaLnBrk="1" hangingPunct="1">
              <a:buFont typeface="Arial" charset="0"/>
              <a:buNone/>
            </a:pPr>
            <a:r>
              <a:rPr lang="ru-RU" altLang="ru-RU" sz="1200" dirty="0" smtClean="0">
                <a:solidFill>
                  <a:srgbClr val="000000"/>
                </a:solidFill>
                <a:latin typeface="Times New Roman" pitchFamily="18" charset="0"/>
                <a:cs typeface="Times New Roman" pitchFamily="18" charset="0"/>
              </a:rPr>
              <a:t> •  Большое значение имеет обучение детей правилам уличного движения. Это следует делать систематически и настойчиво, сообразуясь с особенностями детского возраста. </a:t>
            </a:r>
          </a:p>
          <a:p>
            <a:pPr eaLnBrk="1" hangingPunct="1">
              <a:buFont typeface="Arial" charset="0"/>
              <a:buNone/>
            </a:pPr>
            <a:r>
              <a:rPr lang="ru-RU" altLang="ru-RU" sz="1200" dirty="0" smtClean="0">
                <a:solidFill>
                  <a:srgbClr val="000000"/>
                </a:solidFill>
                <a:latin typeface="Times New Roman" pitchFamily="18" charset="0"/>
                <a:cs typeface="Times New Roman" pitchFamily="18" charset="0"/>
              </a:rPr>
              <a:t> •  Каждый воспитатель должен хорошо знать правила дорожного движения, чтобы со знанием преподать их детям. </a:t>
            </a:r>
          </a:p>
          <a:p>
            <a:pPr algn="just" eaLnBrk="1" hangingPunct="1">
              <a:buFont typeface="Arial" charset="0"/>
              <a:buNone/>
            </a:pPr>
            <a:r>
              <a:rPr lang="ru-RU" altLang="ru-RU" sz="1200" b="1" u="sng" dirty="0" smtClean="0">
                <a:solidFill>
                  <a:srgbClr val="000000"/>
                </a:solidFill>
                <a:latin typeface="Times New Roman" pitchFamily="18" charset="0"/>
                <a:cs typeface="Times New Roman" pitchFamily="18" charset="0"/>
              </a:rPr>
              <a:t>Перевозка детей.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Перевозить детей разрешается только в автобусах.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  При посадке в автобус детям показывают через какую дверь надо входить. В салоне их рассаживают на сидениях.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Воспитатель должен еще раз убедиться в том, что все двери и все стекла в окнах закрыты. </a:t>
            </a:r>
          </a:p>
          <a:p>
            <a:pPr algn="just" eaLnBrk="1" hangingPunct="1">
              <a:buFont typeface="Arial" charset="0"/>
              <a:buNone/>
            </a:pPr>
            <a:r>
              <a:rPr lang="ru-RU" altLang="ru-RU" sz="1200" b="1" u="sng" dirty="0" smtClean="0">
                <a:solidFill>
                  <a:srgbClr val="000000"/>
                </a:solidFill>
                <a:latin typeface="Times New Roman" pitchFamily="18" charset="0"/>
                <a:cs typeface="Times New Roman" pitchFamily="18" charset="0"/>
              </a:rPr>
              <a:t>  Работа с детьми по изучению правил дорожного движения.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Занятия проводятся в форме живой беседы с использованием наглядности.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  Параллельно с изучением основных правил дорожного движения целесообразно организовывать экскурсии по улицам города; чтение рассказов; проведение развлечений; увлекательные подвижные, сюжетно-ролевые, дидактические игры; практическую деятельность (изо, ручной труд).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В освоении детьми правил движения значительную роль играет конкретная, четкая речь воспитателя. </a:t>
            </a:r>
          </a:p>
          <a:p>
            <a:pPr algn="just" eaLnBrk="1" hangingPunct="1">
              <a:buFont typeface="Arial" charset="0"/>
              <a:buNone/>
            </a:pPr>
            <a:r>
              <a:rPr lang="ru-RU" altLang="ru-RU" sz="1200" dirty="0" smtClean="0">
                <a:solidFill>
                  <a:srgbClr val="000000"/>
                </a:solidFill>
                <a:latin typeface="Times New Roman" pitchFamily="18" charset="0"/>
                <a:cs typeface="Times New Roman" pitchFamily="18" charset="0"/>
              </a:rPr>
              <a:t> •  Проводя занятия, не следует говорить о тяжелых последствиях несчастных случаев. Дети должны понимать опасности, связанные с дорожным движением, но не бояться улицы, так как чувство страха парализует способность сосредоточиться, снижает находчивость в момент фактической опасности. </a:t>
            </a:r>
          </a:p>
          <a:p>
            <a:pPr eaLnBrk="1" hangingPunct="1">
              <a:buFont typeface="Arial" charset="0"/>
              <a:buNone/>
            </a:pPr>
            <a:r>
              <a:rPr lang="ru-RU" altLang="ru-RU" sz="1200" dirty="0" smtClean="0">
                <a:solidFill>
                  <a:srgbClr val="000000"/>
                </a:solidFill>
                <a:latin typeface="Times New Roman" pitchFamily="18" charset="0"/>
                <a:cs typeface="Times New Roman" pitchFamily="18" charset="0"/>
              </a:rPr>
              <a:t> </a:t>
            </a:r>
          </a:p>
          <a:p>
            <a:pPr eaLnBrk="1" hangingPunct="1">
              <a:buFont typeface="Arial" charset="0"/>
              <a:buNone/>
            </a:pPr>
            <a:r>
              <a:rPr lang="ru-RU" altLang="ru-RU" sz="1200" dirty="0" smtClean="0">
                <a:latin typeface="Times New Roman" pitchFamily="18" charset="0"/>
                <a:cs typeface="Times New Roman" pitchFamily="18" charset="0"/>
              </a:rPr>
              <a:t> </a:t>
            </a:r>
          </a:p>
          <a:p>
            <a:pPr eaLnBrk="1" hangingPunct="1">
              <a:buFont typeface="Arial" charset="0"/>
              <a:buNone/>
            </a:pPr>
            <a:r>
              <a:rPr lang="ru-RU" altLang="ru-RU" sz="1200" dirty="0" smtClean="0"/>
              <a:t> </a:t>
            </a:r>
          </a:p>
          <a:p>
            <a:pPr eaLnBrk="1" hangingPunct="1"/>
            <a:endParaRPr lang="ru-RU" altLang="ru-RU"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TotalTime>
  <Words>445</Words>
  <Application>Microsoft Office PowerPoint</Application>
  <PresentationFormat>Экран (4:3)</PresentationFormat>
  <Paragraphs>92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В помощь воспитателю  для работы с детьми по ПДД </vt:lpstr>
      <vt:lpstr>Слайд 2</vt:lpstr>
      <vt:lpstr>Слайд 3</vt:lpstr>
      <vt:lpstr>Слайд 4</vt:lpstr>
      <vt:lpstr> </vt:lpstr>
      <vt:lpstr>       ИНСТРУКЦИЯ ДЛЯ ВОСПИТАТЕЛЕЙ ПО ПРЕДУПРЕЖДЕНИЮ ДЕТСКОГО ДОРОЖНО - ТРАНСПОРТНОГО ТРАВМАТИЗМА Правила, изложенные в данной инструкции, предлагаются к обязательному исполнению.  </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Федотова Виктория Александровна</dc:creator>
  <cp:lastModifiedBy>админ</cp:lastModifiedBy>
  <cp:revision>28</cp:revision>
  <dcterms:created xsi:type="dcterms:W3CDTF">2011-01-05T18:45:16Z</dcterms:created>
  <dcterms:modified xsi:type="dcterms:W3CDTF">2015-11-18T12:24:27Z</dcterms:modified>
</cp:coreProperties>
</file>